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416" r:id="rId3"/>
    <p:sldId id="418" r:id="rId4"/>
    <p:sldId id="419" r:id="rId5"/>
    <p:sldId id="420" r:id="rId6"/>
    <p:sldId id="421" r:id="rId7"/>
    <p:sldId id="422" r:id="rId8"/>
    <p:sldId id="423" r:id="rId9"/>
    <p:sldId id="424" r:id="rId10"/>
    <p:sldId id="425" r:id="rId1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D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1" autoAdjust="0"/>
    <p:restoredTop sz="94745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25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3346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1034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007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8460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2"/>
          <p:cNvSpPr txBox="1"/>
          <p:nvPr userDrawn="1"/>
        </p:nvSpPr>
        <p:spPr>
          <a:xfrm>
            <a:off x="977900" y="5713413"/>
            <a:ext cx="5591175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>
                <a:latin typeface="ScalaSans-Regular" panose="020B0503060101020103" pitchFamily="34" charset="0"/>
              </a:rPr>
              <a:t>© Jan </a:t>
            </a:r>
            <a:r>
              <a:rPr lang="nl-NL" sz="1400" dirty="0" err="1">
                <a:latin typeface="ScalaSans-Regular" panose="020B0503060101020103" pitchFamily="34" charset="0"/>
              </a:rPr>
              <a:t>Eppink</a:t>
            </a:r>
            <a:r>
              <a:rPr lang="nl-NL" sz="1400" dirty="0">
                <a:latin typeface="ScalaSans-Regular" panose="020B0503060101020103" pitchFamily="34" charset="0"/>
              </a:rPr>
              <a:t>, </a:t>
            </a:r>
            <a:r>
              <a:rPr lang="nl-NL" sz="1400" dirty="0">
                <a:latin typeface="ScalaSans-Italic" panose="020B0503060101090104" pitchFamily="34" charset="0"/>
              </a:rPr>
              <a:t>Strategisch management </a:t>
            </a:r>
            <a:r>
              <a:rPr lang="nl-NL" sz="1400" dirty="0">
                <a:latin typeface="ScalaSans-Regular" panose="020B0503060101020103" pitchFamily="34" charset="0"/>
              </a:rPr>
              <a:t>Hilversum: Concept uitgeefgroep </a:t>
            </a:r>
          </a:p>
        </p:txBody>
      </p:sp>
    </p:spTree>
    <p:extLst>
      <p:ext uri="{BB962C8B-B14F-4D97-AF65-F5344CB8AC3E}">
        <p14:creationId xmlns:p14="http://schemas.microsoft.com/office/powerpoint/2010/main" val="2155046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8380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421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0387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1002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519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1838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481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Afbeelding 8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39713"/>
            <a:ext cx="180022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kstvak 9"/>
          <p:cNvSpPr txBox="1"/>
          <p:nvPr/>
        </p:nvSpPr>
        <p:spPr>
          <a:xfrm>
            <a:off x="0" y="6237288"/>
            <a:ext cx="9144000" cy="625475"/>
          </a:xfrm>
          <a:prstGeom prst="rect">
            <a:avLst/>
          </a:prstGeom>
          <a:solidFill>
            <a:srgbClr val="009DDC"/>
          </a:solidFill>
        </p:spPr>
        <p:txBody>
          <a:bodyPr anchor="b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endParaRPr lang="nl-NL" altLang="nl-NL" sz="2000" baseline="3000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nl-NL" altLang="nl-NL" sz="3200" baseline="30000">
                <a:solidFill>
                  <a:schemeClr val="bg1"/>
                </a:solidFill>
                <a:latin typeface="Calibri" pitchFamily="34" charset="0"/>
              </a:rPr>
              <a:t>conceptuitgeefgroep.nl</a:t>
            </a:r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539750" y="0"/>
            <a:ext cx="0" cy="6092825"/>
          </a:xfrm>
          <a:prstGeom prst="line">
            <a:avLst/>
          </a:prstGeom>
          <a:ln w="57150">
            <a:solidFill>
              <a:srgbClr val="009D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 txBox="1">
            <a:spLocks/>
          </p:cNvSpPr>
          <p:nvPr/>
        </p:nvSpPr>
        <p:spPr bwMode="auto">
          <a:xfrm>
            <a:off x="0" y="2130425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nl-NL" altLang="nl-NL" sz="4900">
                <a:solidFill>
                  <a:srgbClr val="009DDC"/>
                </a:solidFill>
                <a:latin typeface="ScalaSans-Bold"/>
              </a:rPr>
              <a:t>Procesmanagement </a:t>
            </a:r>
          </a:p>
          <a:p>
            <a:pPr algn="ctr">
              <a:lnSpc>
                <a:spcPct val="90000"/>
              </a:lnSpc>
            </a:pPr>
            <a:r>
              <a:rPr lang="nl-NL" altLang="nl-NL" sz="4900">
                <a:solidFill>
                  <a:srgbClr val="009DDC"/>
                </a:solidFill>
                <a:latin typeface="ScalaSans-Bold"/>
              </a:rPr>
              <a:t>in de praktijk</a:t>
            </a:r>
            <a:endParaRPr lang="nl-NL" altLang="nl-NL" sz="4900">
              <a:latin typeface="ScalaSans-Bold"/>
            </a:endParaRPr>
          </a:p>
        </p:txBody>
      </p:sp>
      <p:sp>
        <p:nvSpPr>
          <p:cNvPr id="14338" name="Rechthoek 2"/>
          <p:cNvSpPr>
            <a:spLocks noChangeArrowheads="1"/>
          </p:cNvSpPr>
          <p:nvPr/>
        </p:nvSpPr>
        <p:spPr bwMode="auto">
          <a:xfrm>
            <a:off x="2303463" y="3860800"/>
            <a:ext cx="4572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nl-NL" altLang="nl-NL" sz="2400">
                <a:latin typeface="Calibri" pitchFamily="34" charset="0"/>
              </a:rPr>
              <a:t>Hoofdstuk 8</a:t>
            </a:r>
          </a:p>
          <a:p>
            <a:pPr algn="ctr"/>
            <a:r>
              <a:rPr lang="nl-NL" altLang="nl-NL" sz="2400">
                <a:latin typeface="Calibri" pitchFamily="34" charset="0"/>
              </a:rPr>
              <a:t>Systeemtheorie</a:t>
            </a:r>
          </a:p>
          <a:p>
            <a:pPr algn="ctr"/>
            <a:endParaRPr lang="nl-NL" altLang="nl-NL" sz="2400">
              <a:latin typeface="Calibri" pitchFamily="34" charset="0"/>
            </a:endParaRPr>
          </a:p>
          <a:p>
            <a:pPr algn="ctr"/>
            <a:r>
              <a:rPr lang="nl-NL" altLang="nl-NL" sz="2400">
                <a:latin typeface="Calibri" pitchFamily="34" charset="0"/>
              </a:rPr>
              <a:t>Hugo Hendriks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465" y="1379004"/>
            <a:ext cx="7353796" cy="4375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0" name="Rechthoek 1"/>
          <p:cNvSpPr>
            <a:spLocks noChangeArrowheads="1"/>
          </p:cNvSpPr>
          <p:nvPr/>
        </p:nvSpPr>
        <p:spPr bwMode="auto">
          <a:xfrm>
            <a:off x="755650" y="1196975"/>
            <a:ext cx="82089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62063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nl-NL" altLang="nl-NL" b="1" dirty="0" smtClean="0">
                <a:latin typeface="Calibri" pitchFamily="34" charset="0"/>
              </a:rPr>
              <a:t>Praktijkvoorbeeld</a:t>
            </a:r>
            <a:endParaRPr lang="nl-NL" altLang="nl-NL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8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hthoek 1"/>
          <p:cNvSpPr>
            <a:spLocks noChangeArrowheads="1"/>
          </p:cNvSpPr>
          <p:nvPr/>
        </p:nvSpPr>
        <p:spPr bwMode="auto">
          <a:xfrm>
            <a:off x="755650" y="1196975"/>
            <a:ext cx="8388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nl-NL" altLang="nl-NL" b="1">
                <a:latin typeface="Calibri" pitchFamily="34" charset="0"/>
              </a:rPr>
              <a:t>Systeemhiërarchie van Boulding</a:t>
            </a:r>
          </a:p>
          <a:p>
            <a:endParaRPr lang="nl-NL" altLang="nl-NL">
              <a:latin typeface="Calibri" pitchFamily="34" charset="0"/>
            </a:endParaRPr>
          </a:p>
        </p:txBody>
      </p:sp>
      <p:pic>
        <p:nvPicPr>
          <p:cNvPr id="3891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916113"/>
            <a:ext cx="6408737" cy="368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hthoek 1"/>
          <p:cNvSpPr>
            <a:spLocks noChangeArrowheads="1"/>
          </p:cNvSpPr>
          <p:nvPr/>
        </p:nvSpPr>
        <p:spPr bwMode="auto">
          <a:xfrm>
            <a:off x="755650" y="1196975"/>
            <a:ext cx="82089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nl-NL" altLang="nl-NL" b="1">
                <a:latin typeface="Calibri" pitchFamily="34" charset="0"/>
              </a:rPr>
              <a:t>Begrippen</a:t>
            </a:r>
          </a:p>
          <a:p>
            <a:endParaRPr lang="nl-NL" altLang="nl-NL">
              <a:latin typeface="Calibri" pitchFamily="34" charset="0"/>
            </a:endParaRPr>
          </a:p>
        </p:txBody>
      </p:sp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533525"/>
            <a:ext cx="7416800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hthoek 1"/>
          <p:cNvSpPr>
            <a:spLocks noChangeArrowheads="1"/>
          </p:cNvSpPr>
          <p:nvPr/>
        </p:nvSpPr>
        <p:spPr bwMode="auto">
          <a:xfrm>
            <a:off x="755650" y="1196975"/>
            <a:ext cx="82089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4638" indent="-274638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7763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nl-NL" altLang="nl-NL" b="1">
                <a:latin typeface="Calibri" pitchFamily="34" charset="0"/>
              </a:rPr>
              <a:t>Een organisatie als systeem</a:t>
            </a:r>
          </a:p>
          <a:p>
            <a:endParaRPr lang="nl-NL" altLang="nl-NL">
              <a:latin typeface="Calibri" pitchFamily="34" charset="0"/>
            </a:endParaRPr>
          </a:p>
        </p:txBody>
      </p:sp>
      <p:pic>
        <p:nvPicPr>
          <p:cNvPr id="7270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844675"/>
            <a:ext cx="6043612" cy="390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hthoek 1"/>
          <p:cNvSpPr>
            <a:spLocks noChangeArrowheads="1"/>
          </p:cNvSpPr>
          <p:nvPr/>
        </p:nvSpPr>
        <p:spPr bwMode="auto">
          <a:xfrm>
            <a:off x="755650" y="1196975"/>
            <a:ext cx="8208963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62063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nl-NL" altLang="nl-NL" b="1">
                <a:latin typeface="Calibri" pitchFamily="34" charset="0"/>
              </a:rPr>
              <a:t>Inzoomen op de black box van een ziekenhuis</a:t>
            </a:r>
          </a:p>
          <a:p>
            <a:endParaRPr lang="nl-NL" altLang="nl-NL">
              <a:latin typeface="Calibri" pitchFamily="34" charset="0"/>
            </a:endParaRPr>
          </a:p>
          <a:p>
            <a:endParaRPr lang="nl-NL" altLang="nl-NL">
              <a:latin typeface="Calibri" pitchFamily="34" charset="0"/>
            </a:endParaRPr>
          </a:p>
          <a:p>
            <a:endParaRPr lang="nl-NL" altLang="nl-NL">
              <a:latin typeface="Calibri" pitchFamily="34" charset="0"/>
            </a:endParaRPr>
          </a:p>
          <a:p>
            <a:endParaRPr lang="nl-NL" altLang="nl-NL">
              <a:latin typeface="Calibri" pitchFamily="34" charset="0"/>
            </a:endParaRPr>
          </a:p>
          <a:p>
            <a:endParaRPr lang="nl-NL" altLang="nl-NL">
              <a:latin typeface="Calibri" pitchFamily="34" charset="0"/>
            </a:endParaRPr>
          </a:p>
          <a:p>
            <a:endParaRPr lang="nl-NL" altLang="nl-NL">
              <a:latin typeface="Calibri" pitchFamily="34" charset="0"/>
            </a:endParaRPr>
          </a:p>
          <a:p>
            <a:r>
              <a:rPr lang="nl-NL" altLang="nl-NL">
                <a:latin typeface="Calibri" pitchFamily="34" charset="0"/>
              </a:rPr>
              <a:t>Ziekenhuis</a:t>
            </a:r>
          </a:p>
          <a:p>
            <a:pPr>
              <a:buFontTx/>
              <a:buAutoNum type="arabicParenR"/>
            </a:pPr>
            <a:r>
              <a:rPr lang="nl-NL" altLang="nl-NL">
                <a:latin typeface="Calibri" pitchFamily="34" charset="0"/>
              </a:rPr>
              <a:t>Intake</a:t>
            </a:r>
          </a:p>
          <a:p>
            <a:pPr>
              <a:buFontTx/>
              <a:buAutoNum type="arabicParenR"/>
            </a:pPr>
            <a:r>
              <a:rPr lang="nl-NL" altLang="nl-NL">
                <a:latin typeface="Calibri" pitchFamily="34" charset="0"/>
              </a:rPr>
              <a:t>Opname</a:t>
            </a:r>
          </a:p>
          <a:p>
            <a:pPr>
              <a:buFontTx/>
              <a:buAutoNum type="arabicParenR"/>
            </a:pPr>
            <a:r>
              <a:rPr lang="nl-NL" altLang="nl-NL">
                <a:latin typeface="Calibri" pitchFamily="34" charset="0"/>
              </a:rPr>
              <a:t>Operatie (OK)</a:t>
            </a:r>
          </a:p>
          <a:p>
            <a:pPr>
              <a:buFontTx/>
              <a:buAutoNum type="arabicParenR"/>
            </a:pPr>
            <a:r>
              <a:rPr lang="nl-NL" altLang="nl-NL">
                <a:latin typeface="Calibri" pitchFamily="34" charset="0"/>
              </a:rPr>
              <a:t>Herstel</a:t>
            </a:r>
          </a:p>
          <a:p>
            <a:pPr>
              <a:buFontTx/>
              <a:buAutoNum type="arabicParenR"/>
            </a:pPr>
            <a:r>
              <a:rPr lang="nl-NL" altLang="nl-NL">
                <a:latin typeface="Calibri" pitchFamily="34" charset="0"/>
              </a:rPr>
              <a:t>Vertrek</a:t>
            </a:r>
          </a:p>
        </p:txBody>
      </p:sp>
      <p:pic>
        <p:nvPicPr>
          <p:cNvPr id="7373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1628775"/>
            <a:ext cx="5832475" cy="1443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73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508500"/>
            <a:ext cx="53911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1844675"/>
            <a:ext cx="5715000" cy="343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754" name="Rechthoek 1"/>
          <p:cNvSpPr>
            <a:spLocks noChangeArrowheads="1"/>
          </p:cNvSpPr>
          <p:nvPr/>
        </p:nvSpPr>
        <p:spPr bwMode="auto">
          <a:xfrm>
            <a:off x="755650" y="1196975"/>
            <a:ext cx="8208963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62063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nl-NL" altLang="nl-NL" b="1">
                <a:latin typeface="Calibri" pitchFamily="34" charset="0"/>
              </a:rPr>
              <a:t>Besturing van de Black Box OK</a:t>
            </a:r>
          </a:p>
          <a:p>
            <a:endParaRPr lang="nl-NL" altLang="nl-NL">
              <a:latin typeface="Calibri" pitchFamily="34" charset="0"/>
            </a:endParaRPr>
          </a:p>
          <a:p>
            <a:endParaRPr lang="nl-NL" altLang="nl-NL">
              <a:latin typeface="Calibri" pitchFamily="34" charset="0"/>
            </a:endParaRPr>
          </a:p>
          <a:p>
            <a:endParaRPr lang="nl-NL" altLang="nl-NL">
              <a:latin typeface="Calibri" pitchFamily="34" charset="0"/>
            </a:endParaRPr>
          </a:p>
          <a:p>
            <a:endParaRPr lang="nl-NL" altLang="nl-NL">
              <a:latin typeface="Calibri" pitchFamily="34" charset="0"/>
            </a:endParaRPr>
          </a:p>
          <a:p>
            <a:endParaRPr lang="nl-NL" altLang="nl-N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8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628801"/>
            <a:ext cx="6963735" cy="409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5779" name="Rechthoek 1"/>
          <p:cNvSpPr>
            <a:spLocks noChangeArrowheads="1"/>
          </p:cNvSpPr>
          <p:nvPr/>
        </p:nvSpPr>
        <p:spPr bwMode="auto">
          <a:xfrm>
            <a:off x="755650" y="1196975"/>
            <a:ext cx="8208963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62063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nl-NL" altLang="nl-NL" b="1">
                <a:latin typeface="Calibri" pitchFamily="34" charset="0"/>
              </a:rPr>
              <a:t>Standaard procesmodel</a:t>
            </a:r>
          </a:p>
          <a:p>
            <a:endParaRPr lang="nl-NL" altLang="nl-NL">
              <a:latin typeface="Calibri" pitchFamily="34" charset="0"/>
            </a:endParaRPr>
          </a:p>
          <a:p>
            <a:endParaRPr lang="nl-NL" altLang="nl-NL">
              <a:latin typeface="Calibri" pitchFamily="34" charset="0"/>
            </a:endParaRPr>
          </a:p>
          <a:p>
            <a:endParaRPr lang="nl-NL" altLang="nl-NL">
              <a:latin typeface="Calibri" pitchFamily="34" charset="0"/>
            </a:endParaRPr>
          </a:p>
          <a:p>
            <a:endParaRPr lang="nl-NL" altLang="nl-NL">
              <a:latin typeface="Calibri" pitchFamily="34" charset="0"/>
            </a:endParaRPr>
          </a:p>
          <a:p>
            <a:endParaRPr lang="nl-NL" altLang="nl-NL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340768"/>
            <a:ext cx="4119121" cy="3816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0" name="Rechthoek 1"/>
          <p:cNvSpPr>
            <a:spLocks noChangeArrowheads="1"/>
          </p:cNvSpPr>
          <p:nvPr/>
        </p:nvSpPr>
        <p:spPr bwMode="auto">
          <a:xfrm>
            <a:off x="755650" y="1196975"/>
            <a:ext cx="820896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62063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nl-NL" altLang="nl-NL" b="1" dirty="0" smtClean="0">
                <a:latin typeface="Calibri" pitchFamily="34" charset="0"/>
              </a:rPr>
              <a:t>De tijdsfactor in het systeem</a:t>
            </a:r>
            <a:endParaRPr lang="nl-NL" altLang="nl-NL" b="1" dirty="0">
              <a:latin typeface="Calibri" pitchFamily="34" charset="0"/>
            </a:endParaRPr>
          </a:p>
          <a:p>
            <a:endParaRPr lang="nl-NL" altLang="nl-NL" dirty="0" smtClean="0">
              <a:latin typeface="Calibri" pitchFamily="34" charset="0"/>
            </a:endParaRPr>
          </a:p>
          <a:p>
            <a:endParaRPr lang="nl-NL" altLang="nl-NL" dirty="0">
              <a:latin typeface="Calibri" pitchFamily="34" charset="0"/>
            </a:endParaRPr>
          </a:p>
          <a:p>
            <a:endParaRPr lang="nl-NL" altLang="nl-NL" dirty="0" smtClean="0">
              <a:latin typeface="Calibri" pitchFamily="34" charset="0"/>
            </a:endParaRPr>
          </a:p>
          <a:p>
            <a:endParaRPr lang="nl-NL" altLang="nl-NL" dirty="0">
              <a:latin typeface="Calibri" pitchFamily="34" charset="0"/>
            </a:endParaRPr>
          </a:p>
          <a:p>
            <a:endParaRPr lang="nl-NL" altLang="nl-NL" dirty="0" smtClean="0">
              <a:latin typeface="Calibri" pitchFamily="34" charset="0"/>
            </a:endParaRPr>
          </a:p>
          <a:p>
            <a:endParaRPr lang="nl-NL" altLang="nl-NL" dirty="0">
              <a:latin typeface="Calibri" pitchFamily="34" charset="0"/>
            </a:endParaRPr>
          </a:p>
          <a:p>
            <a:endParaRPr lang="nl-NL" altLang="nl-NL" dirty="0" smtClean="0">
              <a:latin typeface="Calibri" pitchFamily="34" charset="0"/>
            </a:endParaRPr>
          </a:p>
          <a:p>
            <a:endParaRPr lang="nl-NL" altLang="nl-NL" dirty="0">
              <a:latin typeface="Calibri" pitchFamily="34" charset="0"/>
            </a:endParaRPr>
          </a:p>
          <a:p>
            <a:endParaRPr lang="nl-NL" altLang="nl-NL" dirty="0" smtClean="0">
              <a:latin typeface="Calibri" pitchFamily="34" charset="0"/>
            </a:endParaRPr>
          </a:p>
          <a:p>
            <a:endParaRPr lang="nl-NL" altLang="nl-NL" dirty="0">
              <a:latin typeface="Calibri" pitchFamily="34" charset="0"/>
            </a:endParaRPr>
          </a:p>
          <a:p>
            <a:pPr algn="ctr"/>
            <a:endParaRPr lang="nl-NL" altLang="nl-NL" dirty="0" smtClean="0">
              <a:latin typeface="Calibri" pitchFamily="34" charset="0"/>
            </a:endParaRPr>
          </a:p>
          <a:p>
            <a:endParaRPr lang="nl-NL" altLang="nl-NL" dirty="0">
              <a:latin typeface="Calibri" pitchFamily="34" charset="0"/>
            </a:endParaRPr>
          </a:p>
          <a:p>
            <a:endParaRPr lang="nl-NL" altLang="nl-NL" dirty="0" smtClean="0">
              <a:latin typeface="Calibri" pitchFamily="34" charset="0"/>
            </a:endParaRPr>
          </a:p>
          <a:p>
            <a:pPr marL="0" indent="0"/>
            <a:r>
              <a:rPr lang="nl-NL" altLang="nl-NL" dirty="0" smtClean="0">
                <a:latin typeface="Calibri" pitchFamily="34" charset="0"/>
              </a:rPr>
              <a:t>In de praktijk streeft u naar een stationair systeem; dit is veel beter te beheersen dan een dynamisch systeem!</a:t>
            </a:r>
            <a:endParaRPr lang="nl-NL" altLang="nl-N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25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hthoek 1"/>
          <p:cNvSpPr>
            <a:spLocks noChangeArrowheads="1"/>
          </p:cNvSpPr>
          <p:nvPr/>
        </p:nvSpPr>
        <p:spPr bwMode="auto">
          <a:xfrm>
            <a:off x="755650" y="1196975"/>
            <a:ext cx="820896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262063" indent="-3429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nl-NL" altLang="nl-NL" b="1" dirty="0" smtClean="0">
                <a:latin typeface="Calibri" pitchFamily="34" charset="0"/>
              </a:rPr>
              <a:t>Rekenkundige benadering van het systeemgedrag</a:t>
            </a:r>
            <a:endParaRPr lang="nl-NL" altLang="nl-NL" b="1" dirty="0">
              <a:latin typeface="Calibri" pitchFamily="34" charset="0"/>
            </a:endParaRPr>
          </a:p>
          <a:p>
            <a:pPr marL="0" indent="0"/>
            <a:r>
              <a:rPr lang="nl-NL" altLang="nl-NL" dirty="0" smtClean="0">
                <a:latin typeface="Calibri" pitchFamily="34" charset="0"/>
              </a:rPr>
              <a:t>Variabelen:</a:t>
            </a:r>
          </a:p>
          <a:p>
            <a:pPr marL="534988" indent="-534988"/>
            <a:r>
              <a:rPr lang="nl-NL" altLang="nl-NL" dirty="0" err="1" smtClean="0">
                <a:latin typeface="Calibri" pitchFamily="34" charset="0"/>
              </a:rPr>
              <a:t>C</a:t>
            </a:r>
            <a:r>
              <a:rPr lang="nl-NL" altLang="nl-NL" baseline="-25000" dirty="0" err="1" smtClean="0">
                <a:latin typeface="Calibri" pitchFamily="34" charset="0"/>
              </a:rPr>
              <a:t>i</a:t>
            </a:r>
            <a:r>
              <a:rPr lang="nl-NL" altLang="nl-NL" dirty="0" smtClean="0">
                <a:latin typeface="Calibri" pitchFamily="34" charset="0"/>
              </a:rPr>
              <a:t>:	het aantal inkomende objecten per tijdseenheid</a:t>
            </a:r>
          </a:p>
          <a:p>
            <a:pPr marL="534988" indent="-534988"/>
            <a:r>
              <a:rPr lang="nl-NL" altLang="nl-NL" dirty="0" smtClean="0">
                <a:latin typeface="Calibri" pitchFamily="34" charset="0"/>
              </a:rPr>
              <a:t>C</a:t>
            </a:r>
            <a:r>
              <a:rPr lang="nl-NL" altLang="nl-NL" baseline="-25000" dirty="0" smtClean="0">
                <a:latin typeface="Calibri" pitchFamily="34" charset="0"/>
              </a:rPr>
              <a:t>u</a:t>
            </a:r>
            <a:r>
              <a:rPr lang="nl-NL" altLang="nl-NL" dirty="0" smtClean="0">
                <a:latin typeface="Calibri" pitchFamily="34" charset="0"/>
              </a:rPr>
              <a:t>:	het aantal geproduceerde producten per tijdseenheid</a:t>
            </a:r>
          </a:p>
          <a:p>
            <a:pPr marL="534988" indent="-534988"/>
            <a:r>
              <a:rPr lang="nl-NL" altLang="nl-NL" dirty="0" smtClean="0">
                <a:latin typeface="Calibri" pitchFamily="34" charset="0"/>
              </a:rPr>
              <a:t>I(t):	het aantal objecten dat in een bepaalde periode het proces instroomt</a:t>
            </a:r>
          </a:p>
          <a:p>
            <a:pPr marL="534988" indent="-534988"/>
            <a:r>
              <a:rPr lang="nl-NL" altLang="nl-NL" dirty="0" smtClean="0">
                <a:latin typeface="Calibri" pitchFamily="34" charset="0"/>
              </a:rPr>
              <a:t>U(t)	het aantal producten dat in een bepaalde periode het proces uitstroomt</a:t>
            </a:r>
          </a:p>
          <a:p>
            <a:pPr marL="534988" indent="-534988"/>
            <a:r>
              <a:rPr lang="nl-NL" altLang="nl-NL" dirty="0" smtClean="0">
                <a:latin typeface="Calibri" pitchFamily="34" charset="0"/>
              </a:rPr>
              <a:t>t:	tijd</a:t>
            </a:r>
          </a:p>
          <a:p>
            <a:pPr marL="534988" indent="-534988"/>
            <a:r>
              <a:rPr lang="nl-NL" altLang="nl-NL" dirty="0" smtClean="0">
                <a:latin typeface="Calibri" pitchFamily="34" charset="0"/>
              </a:rPr>
              <a:t>V(t):	Voorraad: het aantal objecten dat op een bepaald moment in behandeling is</a:t>
            </a:r>
          </a:p>
          <a:p>
            <a:pPr marL="534988" indent="-534988"/>
            <a:endParaRPr lang="nl-NL" altLang="nl-NL" dirty="0" smtClean="0">
              <a:latin typeface="Calibri" pitchFamily="34" charset="0"/>
            </a:endParaRPr>
          </a:p>
          <a:p>
            <a:pPr marL="534988" indent="-534988"/>
            <a:r>
              <a:rPr lang="nl-NL" altLang="nl-NL" dirty="0" smtClean="0">
                <a:latin typeface="Calibri" pitchFamily="34" charset="0"/>
              </a:rPr>
              <a:t>Voorbeeld (behandelen van een aanvraag hetgeen moet leiden tot een beschikking):</a:t>
            </a:r>
            <a:endParaRPr lang="nl-NL" altLang="nl-NL" dirty="0">
              <a:latin typeface="Calibri" pitchFamily="34" charset="0"/>
            </a:endParaRPr>
          </a:p>
          <a:p>
            <a:pPr marL="534988" indent="-534988"/>
            <a:r>
              <a:rPr lang="nl-NL" altLang="nl-NL" dirty="0" smtClean="0">
                <a:latin typeface="Calibri" pitchFamily="34" charset="0"/>
              </a:rPr>
              <a:t>I(t) = </a:t>
            </a:r>
            <a:r>
              <a:rPr lang="nl-NL" altLang="nl-NL" dirty="0" err="1" smtClean="0">
                <a:latin typeface="Calibri" pitchFamily="34" charset="0"/>
              </a:rPr>
              <a:t>C</a:t>
            </a:r>
            <a:r>
              <a:rPr lang="nl-NL" altLang="nl-NL" baseline="-25000" dirty="0" err="1" smtClean="0">
                <a:latin typeface="Calibri" pitchFamily="34" charset="0"/>
              </a:rPr>
              <a:t>i</a:t>
            </a:r>
            <a:r>
              <a:rPr lang="nl-NL" altLang="nl-NL" dirty="0" smtClean="0">
                <a:latin typeface="Calibri" pitchFamily="34" charset="0"/>
              </a:rPr>
              <a:t> * t, waarbij </a:t>
            </a:r>
            <a:r>
              <a:rPr lang="nl-NL" altLang="nl-NL" dirty="0" err="1" smtClean="0">
                <a:latin typeface="Calibri" pitchFamily="34" charset="0"/>
              </a:rPr>
              <a:t>C</a:t>
            </a:r>
            <a:r>
              <a:rPr lang="nl-NL" altLang="nl-NL" baseline="-25000" dirty="0" err="1" smtClean="0">
                <a:latin typeface="Calibri" pitchFamily="34" charset="0"/>
              </a:rPr>
              <a:t>i</a:t>
            </a:r>
            <a:r>
              <a:rPr lang="nl-NL" altLang="nl-NL" dirty="0" smtClean="0">
                <a:latin typeface="Calibri" pitchFamily="34" charset="0"/>
              </a:rPr>
              <a:t> het aantal aanvragen per week bedraagt en t het aantal weken na de nulmeting is.</a:t>
            </a:r>
          </a:p>
          <a:p>
            <a:pPr marL="534988" indent="-534988"/>
            <a:r>
              <a:rPr lang="nl-NL" altLang="nl-NL" dirty="0" smtClean="0">
                <a:latin typeface="Calibri" pitchFamily="34" charset="0"/>
              </a:rPr>
              <a:t>U(t) = C</a:t>
            </a:r>
            <a:r>
              <a:rPr lang="nl-NL" altLang="nl-NL" baseline="-25000" dirty="0" smtClean="0">
                <a:latin typeface="Calibri" pitchFamily="34" charset="0"/>
              </a:rPr>
              <a:t>u</a:t>
            </a:r>
            <a:r>
              <a:rPr lang="nl-NL" altLang="nl-NL" dirty="0" smtClean="0">
                <a:latin typeface="Calibri" pitchFamily="34" charset="0"/>
              </a:rPr>
              <a:t> * t, waarbij C</a:t>
            </a:r>
            <a:r>
              <a:rPr lang="nl-NL" altLang="nl-NL" baseline="-25000" dirty="0" smtClean="0">
                <a:latin typeface="Calibri" pitchFamily="34" charset="0"/>
              </a:rPr>
              <a:t>u</a:t>
            </a:r>
            <a:r>
              <a:rPr lang="nl-NL" altLang="nl-NL" dirty="0" smtClean="0">
                <a:latin typeface="Calibri" pitchFamily="34" charset="0"/>
              </a:rPr>
              <a:t> het aantal behandelde aanvragen per week bedraagt en t het aantal weken na de nulmeting is.</a:t>
            </a:r>
          </a:p>
          <a:p>
            <a:pPr marL="534988" indent="-534988"/>
            <a:r>
              <a:rPr lang="nl-NL" altLang="nl-NL" dirty="0" smtClean="0">
                <a:latin typeface="Calibri" pitchFamily="34" charset="0"/>
              </a:rPr>
              <a:t>U kunt nu de voorraad in het systeem berekenen aan de hand van:</a:t>
            </a:r>
          </a:p>
          <a:p>
            <a:pPr marL="534988" indent="-534988"/>
            <a:r>
              <a:rPr lang="nl-NL" altLang="nl-NL" dirty="0" smtClean="0">
                <a:latin typeface="Calibri" pitchFamily="34" charset="0"/>
              </a:rPr>
              <a:t>V(t) = V(0) + I(t) – U(t).</a:t>
            </a:r>
            <a:endParaRPr lang="nl-NL" altLang="nl-NL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11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weroint sjabloon - Concept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Powweroint sjabloon - Concept</Template>
  <TotalTime>1785</TotalTime>
  <Words>78</Words>
  <Application>Microsoft Office PowerPoint</Application>
  <PresentationFormat>Diavoorstelling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Calibri</vt:lpstr>
      <vt:lpstr>ScalaSans-Bold</vt:lpstr>
      <vt:lpstr>ScalaSans-Italic</vt:lpstr>
      <vt:lpstr>ScalaSans-Regular</vt:lpstr>
      <vt:lpstr>Powweroint sjabloon - Concept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NCOI Opleidingsgroep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Joke Algra Hofman</dc:creator>
  <cp:lastModifiedBy>Hendriks Advies</cp:lastModifiedBy>
  <cp:revision>170</cp:revision>
  <cp:lastPrinted>2013-10-03T07:40:34Z</cp:lastPrinted>
  <dcterms:created xsi:type="dcterms:W3CDTF">2014-02-05T08:21:33Z</dcterms:created>
  <dcterms:modified xsi:type="dcterms:W3CDTF">2015-02-03T20:34:38Z</dcterms:modified>
</cp:coreProperties>
</file>