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413" r:id="rId3"/>
    <p:sldId id="414" r:id="rId4"/>
    <p:sldId id="415" r:id="rId5"/>
    <p:sldId id="416" r:id="rId6"/>
    <p:sldId id="417" r:id="rId7"/>
    <p:sldId id="570" r:id="rId8"/>
    <p:sldId id="571" r:id="rId9"/>
    <p:sldId id="572" r:id="rId10"/>
    <p:sldId id="421" r:id="rId11"/>
    <p:sldId id="573" r:id="rId12"/>
    <p:sldId id="422" r:id="rId13"/>
    <p:sldId id="574" r:id="rId14"/>
    <p:sldId id="575" r:id="rId15"/>
    <p:sldId id="576" r:id="rId16"/>
    <p:sldId id="423" r:id="rId17"/>
    <p:sldId id="577" r:id="rId18"/>
    <p:sldId id="578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745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61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85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5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977427" y="5713511"/>
            <a:ext cx="5591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ScalaSans-Regular" panose="020B0503060101020103" pitchFamily="34" charset="0"/>
              </a:rPr>
              <a:t>© Jan </a:t>
            </a:r>
            <a:r>
              <a:rPr lang="nl-NL" sz="1400" dirty="0" err="1" smtClean="0">
                <a:latin typeface="ScalaSans-Regular" panose="020B0503060101020103" pitchFamily="34" charset="0"/>
              </a:rPr>
              <a:t>Eppink</a:t>
            </a:r>
            <a:r>
              <a:rPr lang="nl-NL" sz="1400" dirty="0" smtClean="0">
                <a:latin typeface="ScalaSans-Regular" panose="020B0503060101020103" pitchFamily="34" charset="0"/>
              </a:rPr>
              <a:t>, </a:t>
            </a:r>
            <a:r>
              <a:rPr lang="nl-NL" sz="1400" dirty="0" smtClean="0">
                <a:latin typeface="ScalaSans-Italic" panose="020B0503060101090104" pitchFamily="34" charset="0"/>
              </a:rPr>
              <a:t>Strategisch management </a:t>
            </a:r>
            <a:r>
              <a:rPr lang="nl-NL" sz="1400" dirty="0" smtClean="0">
                <a:latin typeface="ScalaSans-Regular" panose="020B0503060101020103" pitchFamily="34" charset="0"/>
              </a:rPr>
              <a:t>Hilversum: Concept uitgeefgroep </a:t>
            </a:r>
            <a:endParaRPr lang="nl-NL" sz="1400" dirty="0">
              <a:latin typeface="ScalaSans-Regular" panose="020B050306010102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1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7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93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9890"/>
            <a:ext cx="1800200" cy="93398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0" y="6237312"/>
            <a:ext cx="9144000" cy="625812"/>
          </a:xfrm>
          <a:prstGeom prst="rect">
            <a:avLst/>
          </a:prstGeom>
          <a:solidFill>
            <a:srgbClr val="009DDC"/>
          </a:solidFill>
        </p:spPr>
        <p:txBody>
          <a:bodyPr wrap="square" rtlCol="0" anchor="b">
            <a:spAutoFit/>
          </a:bodyPr>
          <a:lstStyle/>
          <a:p>
            <a:pPr algn="ctr"/>
            <a:endParaRPr lang="nl-NL" sz="2000" baseline="30000" dirty="0">
              <a:solidFill>
                <a:schemeClr val="bg1"/>
              </a:solidFill>
            </a:endParaRPr>
          </a:p>
          <a:p>
            <a:pPr algn="ctr"/>
            <a:r>
              <a:rPr lang="nl-NL" sz="3200" baseline="30000" dirty="0" smtClean="0">
                <a:solidFill>
                  <a:schemeClr val="bg1"/>
                </a:solidFill>
              </a:rPr>
              <a:t>conceptuitgeefgroep.nl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539552" y="0"/>
            <a:ext cx="0" cy="6093296"/>
          </a:xfrm>
          <a:prstGeom prst="line">
            <a:avLst/>
          </a:prstGeom>
          <a:ln w="57150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smtClean="0">
                <a:solidFill>
                  <a:srgbClr val="009DDC"/>
                </a:solidFill>
                <a:latin typeface="ScalaSans-Bold" panose="020B0803060101020104" pitchFamily="34" charset="0"/>
              </a:rPr>
              <a:t>Procesmanagement </a:t>
            </a:r>
          </a:p>
          <a:p>
            <a:r>
              <a:rPr lang="nl-NL" sz="5400" dirty="0" smtClean="0">
                <a:solidFill>
                  <a:srgbClr val="009DDC"/>
                </a:solidFill>
                <a:latin typeface="ScalaSans-Bold" panose="020B0803060101020104" pitchFamily="34" charset="0"/>
              </a:rPr>
              <a:t>in de praktijk</a:t>
            </a:r>
            <a:endParaRPr lang="nl-NL" sz="5400" dirty="0">
              <a:latin typeface="ScalaSans-Bold" panose="020B08030601010201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04256" y="38610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dirty="0" smtClean="0"/>
              <a:t>Hoofdstuk 1</a:t>
            </a:r>
          </a:p>
          <a:p>
            <a:pPr algn="ctr"/>
            <a:r>
              <a:rPr lang="nl-NL" sz="2400" dirty="0" smtClean="0"/>
              <a:t>Procesmanagement</a:t>
            </a:r>
          </a:p>
          <a:p>
            <a:pPr algn="ctr"/>
            <a:endParaRPr lang="nl-NL" sz="2400" dirty="0" smtClean="0"/>
          </a:p>
          <a:p>
            <a:pPr algn="ctr"/>
            <a:r>
              <a:rPr lang="nl-NL" sz="2400" dirty="0" smtClean="0"/>
              <a:t>Hugo Hendriks</a:t>
            </a:r>
          </a:p>
        </p:txBody>
      </p:sp>
    </p:spTree>
    <p:extLst>
      <p:ext uri="{BB962C8B-B14F-4D97-AF65-F5344CB8AC3E}">
        <p14:creationId xmlns:p14="http://schemas.microsoft.com/office/powerpoint/2010/main" val="31728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755576" y="1196752"/>
            <a:ext cx="8064896" cy="4680520"/>
            <a:chOff x="755576" y="1196752"/>
            <a:chExt cx="8064896" cy="4680520"/>
          </a:xfrm>
        </p:grpSpPr>
        <p:sp>
          <p:nvSpPr>
            <p:cNvPr id="2" name="Rechthoek 1"/>
            <p:cNvSpPr/>
            <p:nvPr/>
          </p:nvSpPr>
          <p:spPr>
            <a:xfrm>
              <a:off x="755576" y="1196752"/>
              <a:ext cx="80648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/>
                <a:t>Proceskenmerken</a:t>
              </a:r>
              <a:endParaRPr lang="nl-NL" b="1" dirty="0"/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611" y="1948485"/>
              <a:ext cx="6805483" cy="3928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5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Kwaliteitsgoeroes: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Imai</a:t>
            </a:r>
            <a:r>
              <a:rPr lang="nl-NL" dirty="0" smtClean="0"/>
              <a:t>: </a:t>
            </a:r>
            <a:r>
              <a:rPr lang="nl-NL" dirty="0" err="1" smtClean="0"/>
              <a:t>Kaizen</a:t>
            </a:r>
            <a:r>
              <a:rPr lang="nl-NL" dirty="0" smtClean="0"/>
              <a:t> ofwel continue stapsgewijze verbetering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Crosby</a:t>
            </a:r>
            <a:r>
              <a:rPr lang="nl-NL" dirty="0" smtClean="0"/>
              <a:t>: </a:t>
            </a:r>
            <a:r>
              <a:rPr lang="nl-NL" dirty="0" err="1" smtClean="0"/>
              <a:t>Quality</a:t>
            </a:r>
            <a:r>
              <a:rPr lang="nl-NL" dirty="0" smtClean="0"/>
              <a:t> is free ofwel streven naar nul fouten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Juran</a:t>
            </a:r>
            <a:r>
              <a:rPr lang="nl-NL" dirty="0" smtClean="0"/>
              <a:t>: Plannen, beheersen en verbeteren van kwaliteit</a:t>
            </a:r>
          </a:p>
          <a:p>
            <a:endParaRPr lang="nl-NL" dirty="0" smtClean="0"/>
          </a:p>
          <a:p>
            <a:r>
              <a:rPr lang="nl-NL" b="1" dirty="0" smtClean="0"/>
              <a:t>Ontwikkeling in kwaliteitsdenken: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Productkwaliteit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Proceskwaliteit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Organisatiekwaliteit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Ketenkwaliteit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Totale kwaliteit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755576" y="1196752"/>
            <a:ext cx="8064896" cy="4496238"/>
            <a:chOff x="755576" y="1196752"/>
            <a:chExt cx="8064896" cy="4496238"/>
          </a:xfrm>
        </p:grpSpPr>
        <p:sp>
          <p:nvSpPr>
            <p:cNvPr id="2" name="Rechthoek 1"/>
            <p:cNvSpPr/>
            <p:nvPr/>
          </p:nvSpPr>
          <p:spPr>
            <a:xfrm>
              <a:off x="755576" y="1196752"/>
              <a:ext cx="80648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/>
                <a:t>INK-managementmodel</a:t>
              </a:r>
              <a:endParaRPr lang="nl-NL" b="1" dirty="0"/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204864"/>
              <a:ext cx="7609710" cy="3488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6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PDCA-cyclus in het INK-model: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Plan: Strategie en beleid en leiderschap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Do: management van medewerkers, processen en middelen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Check: Resultaten van medewerkers, klanten en partners, maatschappij en bestuur- en financiers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Act: Verbeteren en vernieuwen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 smtClean="0"/>
              <a:t>Naast deze ‘rationele’ PDCA-cyclus, omvat het INK-model ook een sociaal dynamische PDCA-cyclus: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Inspireren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Mobiliseren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Waarderen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Reflecteren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3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Kwaliteitssystemen zijn veelal gebaseerd 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Kwaliteitsbeleid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Procedures en voorschriften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Interne audits en directiebeoordelingen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Verandermanagement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Procesmanagement vormt de basis voor kwaliteitsmanagement</a:t>
            </a:r>
          </a:p>
        </p:txBody>
      </p:sp>
    </p:spTree>
    <p:extLst>
      <p:ext uri="{BB962C8B-B14F-4D97-AF65-F5344CB8AC3E}">
        <p14:creationId xmlns:p14="http://schemas.microsoft.com/office/powerpoint/2010/main" val="25309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Sociaal dynamisch perspectief: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Rol van medewerkers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Rol van leidinggevenden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Rol van specialisten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 smtClean="0"/>
              <a:t>Triade Model:</a:t>
            </a:r>
          </a:p>
          <a:p>
            <a:r>
              <a:rPr lang="nl-NL" dirty="0" smtClean="0"/>
              <a:t>Triade = Gelegenheid x Capaciteit x Motivatie</a:t>
            </a:r>
          </a:p>
          <a:p>
            <a:endParaRPr lang="nl-NL" dirty="0"/>
          </a:p>
          <a:p>
            <a:r>
              <a:rPr lang="nl-NL" b="1" dirty="0" smtClean="0"/>
              <a:t>Motivatie: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Intrinsiek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Extrensiek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Stijl van leidinggeven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Identification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Calculus </a:t>
            </a:r>
            <a:r>
              <a:rPr lang="nl-NL" dirty="0" err="1" smtClean="0"/>
              <a:t>based</a:t>
            </a:r>
            <a:r>
              <a:rPr lang="nl-NL" dirty="0" smtClean="0"/>
              <a:t> trust</a:t>
            </a:r>
          </a:p>
        </p:txBody>
      </p:sp>
    </p:spTree>
    <p:extLst>
      <p:ext uri="{BB962C8B-B14F-4D97-AF65-F5344CB8AC3E}">
        <p14:creationId xmlns:p14="http://schemas.microsoft.com/office/powerpoint/2010/main" val="20423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755576" y="1196752"/>
            <a:ext cx="8064896" cy="4808998"/>
            <a:chOff x="755576" y="1196752"/>
            <a:chExt cx="8064896" cy="4808998"/>
          </a:xfrm>
        </p:grpSpPr>
        <p:sp>
          <p:nvSpPr>
            <p:cNvPr id="2" name="Rechthoek 1"/>
            <p:cNvSpPr/>
            <p:nvPr/>
          </p:nvSpPr>
          <p:spPr>
            <a:xfrm>
              <a:off x="755576" y="1196752"/>
              <a:ext cx="80648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/>
                <a:t>Organisatieontwikkeling volgens </a:t>
              </a:r>
              <a:r>
                <a:rPr lang="nl-NL" b="1" dirty="0" err="1" smtClean="0"/>
                <a:t>Greiner</a:t>
              </a:r>
              <a:endParaRPr lang="nl-NL" b="1" dirty="0"/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745785"/>
              <a:ext cx="4759780" cy="4259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4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Volwassenheidsstadia organisaties: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Productgericht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Procesgericht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Organisatiegericht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Ketengericht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Maatschappijgericht</a:t>
            </a:r>
          </a:p>
        </p:txBody>
      </p:sp>
    </p:spTree>
    <p:extLst>
      <p:ext uri="{BB962C8B-B14F-4D97-AF65-F5344CB8AC3E}">
        <p14:creationId xmlns:p14="http://schemas.microsoft.com/office/powerpoint/2010/main" val="34734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Focus van procesmanagement: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Bepaal de volwassenheid van de organisatie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Bepaal de gewenste volwassenheid van procesmanagement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Bepaal de typische kenmerken van uw primaire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 smtClean="0"/>
              <a:t>Aansluitend: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Processen beschrijven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Processen besturen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Processen analyseren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Processen verbeteren</a:t>
            </a:r>
          </a:p>
        </p:txBody>
      </p:sp>
    </p:spTree>
    <p:extLst>
      <p:ext uri="{BB962C8B-B14F-4D97-AF65-F5344CB8AC3E}">
        <p14:creationId xmlns:p14="http://schemas.microsoft.com/office/powerpoint/2010/main" val="35697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755576" y="1196752"/>
            <a:ext cx="8064896" cy="3693319"/>
            <a:chOff x="755576" y="1196752"/>
            <a:chExt cx="8064896" cy="3693319"/>
          </a:xfrm>
        </p:grpSpPr>
        <p:sp>
          <p:nvSpPr>
            <p:cNvPr id="2" name="Rechthoek 1"/>
            <p:cNvSpPr/>
            <p:nvPr/>
          </p:nvSpPr>
          <p:spPr>
            <a:xfrm>
              <a:off x="755576" y="1196752"/>
              <a:ext cx="8064896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/>
                <a:t>Wat is een proces?</a:t>
              </a:r>
            </a:p>
            <a:p>
              <a:endParaRPr lang="nl-NL" dirty="0"/>
            </a:p>
            <a:p>
              <a:endParaRPr lang="nl-NL" dirty="0" smtClean="0"/>
            </a:p>
            <a:p>
              <a:endParaRPr lang="nl-NL" dirty="0"/>
            </a:p>
            <a:p>
              <a:endParaRPr lang="nl-NL" dirty="0" smtClean="0"/>
            </a:p>
            <a:p>
              <a:endParaRPr lang="nl-NL" dirty="0"/>
            </a:p>
            <a:p>
              <a:endParaRPr lang="nl-NL" dirty="0" smtClean="0"/>
            </a:p>
            <a:p>
              <a:endParaRPr lang="nl-NL" dirty="0"/>
            </a:p>
            <a:p>
              <a:endParaRPr lang="nl-NL" dirty="0" smtClean="0"/>
            </a:p>
            <a:p>
              <a:endParaRPr lang="nl-NL" dirty="0"/>
            </a:p>
            <a:p>
              <a:endParaRPr lang="nl-NL" dirty="0" smtClean="0"/>
            </a:p>
            <a:p>
              <a:r>
                <a:rPr lang="nl-NL" dirty="0" smtClean="0"/>
                <a:t>Een proces is een verzameling van activiteiten die gezamenlijk input omzetten in output om een bepaald doel te realiseren.</a:t>
              </a:r>
              <a:endParaRPr lang="nl-NL" dirty="0"/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708920"/>
              <a:ext cx="5910567" cy="1130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81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755576" y="1196752"/>
            <a:ext cx="8064896" cy="2964706"/>
            <a:chOff x="755576" y="1196752"/>
            <a:chExt cx="8064896" cy="2964706"/>
          </a:xfrm>
        </p:grpSpPr>
        <p:sp>
          <p:nvSpPr>
            <p:cNvPr id="2" name="Rechthoek 1"/>
            <p:cNvSpPr/>
            <p:nvPr/>
          </p:nvSpPr>
          <p:spPr>
            <a:xfrm>
              <a:off x="755576" y="1196752"/>
              <a:ext cx="80648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/>
                <a:t>Processen zijn in te delen in primaire, secundaire en besturingsprocessen</a:t>
              </a:r>
              <a:endParaRPr lang="nl-NL" b="1" dirty="0"/>
            </a:p>
          </p:txBody>
        </p: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924944"/>
              <a:ext cx="7692652" cy="123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755576" y="1196752"/>
            <a:ext cx="8208912" cy="2976540"/>
            <a:chOff x="755576" y="1196752"/>
            <a:chExt cx="8208912" cy="2976540"/>
          </a:xfrm>
        </p:grpSpPr>
        <p:sp>
          <p:nvSpPr>
            <p:cNvPr id="2" name="Rechthoek 1"/>
            <p:cNvSpPr/>
            <p:nvPr/>
          </p:nvSpPr>
          <p:spPr>
            <a:xfrm>
              <a:off x="755576" y="1196752"/>
              <a:ext cx="8208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/>
                <a:t>Processen zijn ook in te delen in hoofdprocessen, werkprocessen en werkinstructies</a:t>
              </a:r>
              <a:endParaRPr lang="nl-NL" b="1" dirty="0"/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852936"/>
              <a:ext cx="8208912" cy="1320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0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755576" y="1196752"/>
            <a:ext cx="8064896" cy="3001163"/>
            <a:chOff x="755576" y="1196752"/>
            <a:chExt cx="8064896" cy="3001163"/>
          </a:xfrm>
        </p:grpSpPr>
        <p:sp>
          <p:nvSpPr>
            <p:cNvPr id="2" name="Rechthoek 1"/>
            <p:cNvSpPr/>
            <p:nvPr/>
          </p:nvSpPr>
          <p:spPr>
            <a:xfrm>
              <a:off x="755576" y="1196752"/>
              <a:ext cx="80648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/>
                <a:t>Indeling processen in productie-, informatie- en dienstverleningsprocessen</a:t>
              </a:r>
              <a:endParaRPr lang="nl-NL" b="1" dirty="0"/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996952"/>
              <a:ext cx="7466616" cy="1200963"/>
            </a:xfrm>
            <a:prstGeom prst="rect">
              <a:avLst/>
            </a:prstGeom>
          </p:spPr>
        </p:pic>
      </p:grpSp>
      <p:sp>
        <p:nvSpPr>
          <p:cNvPr id="5" name="Rechthoek 4"/>
          <p:cNvSpPr/>
          <p:nvPr/>
        </p:nvSpPr>
        <p:spPr>
          <a:xfrm>
            <a:off x="888484" y="49841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Procesmanagement is een systematische en beheerste beïnvloeding van processen om ervoor te zorgen dat organisatiedoelen worden gerealiseerd.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885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755576" y="1196752"/>
            <a:ext cx="8064896" cy="4252412"/>
            <a:chOff x="755576" y="1196752"/>
            <a:chExt cx="8064896" cy="4252412"/>
          </a:xfrm>
        </p:grpSpPr>
        <p:sp>
          <p:nvSpPr>
            <p:cNvPr id="2" name="Rechthoek 1"/>
            <p:cNvSpPr/>
            <p:nvPr/>
          </p:nvSpPr>
          <p:spPr>
            <a:xfrm>
              <a:off x="755576" y="1196752"/>
              <a:ext cx="80648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b="1" dirty="0" smtClean="0"/>
                <a:t>De plan-do-check-act-cyclus van procesmanagement</a:t>
              </a:r>
              <a:endParaRPr lang="nl-NL" b="1" dirty="0"/>
            </a:p>
          </p:txBody>
        </p: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96" y="1922184"/>
              <a:ext cx="4465656" cy="3526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0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Organisaties zijn vaak ingericht in afdelingen. Dat kan op verschillende manieren: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Functioneel (inkoop, verkoop, productie)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Geografisch (Noord, Zuid, Oost, West)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Proces (ontwerpproces, productieproces)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Product (medische apparatuur, </a:t>
            </a:r>
            <a:r>
              <a:rPr lang="nl-NL" dirty="0" err="1" smtClean="0"/>
              <a:t>consumentenelectronica</a:t>
            </a:r>
            <a:r>
              <a:rPr lang="nl-NL" dirty="0" smtClean="0"/>
              <a:t>, halfgeleiders)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Markt (bedrijven, burgers)</a:t>
            </a:r>
          </a:p>
        </p:txBody>
      </p:sp>
    </p:spTree>
    <p:extLst>
      <p:ext uri="{BB962C8B-B14F-4D97-AF65-F5344CB8AC3E}">
        <p14:creationId xmlns:p14="http://schemas.microsoft.com/office/powerpoint/2010/main" val="6254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Werkvormen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3466"/>
              </p:ext>
            </p:extLst>
          </p:nvPr>
        </p:nvGraphicFramePr>
        <p:xfrm>
          <a:off x="770464" y="2132856"/>
          <a:ext cx="783398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496"/>
                <a:gridCol w="1958496"/>
                <a:gridCol w="1958496"/>
                <a:gridCol w="1958496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Aspect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Improviserend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Projectmatig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Routinematig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Wanneer</a:t>
                      </a:r>
                      <a:endParaRPr lang="nl-NL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Ad hoc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 voorzien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Herhalend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Resultaat</a:t>
                      </a:r>
                      <a:endParaRPr lang="nl-NL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Onzeker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Redelijk zeker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Zeker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Bekendheid</a:t>
                      </a:r>
                      <a:endParaRPr lang="nl-NL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Nieuw, plotseling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Nieuw, planmatig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Bekend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Vrijheid</a:t>
                      </a:r>
                      <a:endParaRPr lang="nl-NL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Veel vrijheid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Vooraf doordacht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Nauwelijks vrijheid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Werkwijze</a:t>
                      </a:r>
                      <a:endParaRPr lang="nl-NL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Chaotisch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Geleidelijk duidelijker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Duidelijke, vast procedure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6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Toegepast procesmanagement is een systematische en beheerste beïnvloeding van processen door de toepassing van praktische methoden en instrumenten om ervoor te zorgen dat organisatiedoelen worden gerealiseerd.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768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weroint sjabloon - Concep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Powweroint sjabloon - Concept</Template>
  <TotalTime>1310</TotalTime>
  <Words>408</Words>
  <Application>Microsoft Office PowerPoint</Application>
  <PresentationFormat>Diavoorstelling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ScalaSans-Bold</vt:lpstr>
      <vt:lpstr>ScalaSans-Italic</vt:lpstr>
      <vt:lpstr>ScalaSans-Regular</vt:lpstr>
      <vt:lpstr>Powweroint sjabloon - Concept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NCOI Opleidingsgroep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Joke Algra Hofman</dc:creator>
  <cp:lastModifiedBy>Hendriks Advies</cp:lastModifiedBy>
  <cp:revision>143</cp:revision>
  <cp:lastPrinted>2013-10-03T07:40:34Z</cp:lastPrinted>
  <dcterms:created xsi:type="dcterms:W3CDTF">2014-02-05T08:21:33Z</dcterms:created>
  <dcterms:modified xsi:type="dcterms:W3CDTF">2015-02-03T20:49:03Z</dcterms:modified>
</cp:coreProperties>
</file>