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61206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Titel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7931224" cy="449309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8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3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9890"/>
            <a:ext cx="1800200" cy="933981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0" y="6237312"/>
            <a:ext cx="9144000" cy="625812"/>
          </a:xfrm>
          <a:prstGeom prst="rect">
            <a:avLst/>
          </a:prstGeom>
          <a:solidFill>
            <a:srgbClr val="009DDC"/>
          </a:solidFill>
        </p:spPr>
        <p:txBody>
          <a:bodyPr wrap="square" rtlCol="0" anchor="b">
            <a:spAutoFit/>
          </a:bodyPr>
          <a:lstStyle/>
          <a:p>
            <a:pPr algn="ctr"/>
            <a:endParaRPr lang="nl-NL" sz="2000" baseline="30000" dirty="0">
              <a:solidFill>
                <a:schemeClr val="bg1"/>
              </a:solidFill>
            </a:endParaRPr>
          </a:p>
          <a:p>
            <a:pPr algn="ctr"/>
            <a:r>
              <a:rPr lang="nl-NL" sz="3200" baseline="30000" dirty="0" smtClean="0">
                <a:solidFill>
                  <a:schemeClr val="bg1"/>
                </a:solidFill>
              </a:rPr>
              <a:t>conceptuitgeefgroep.nl</a:t>
            </a: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539552" y="0"/>
            <a:ext cx="0" cy="6093296"/>
          </a:xfrm>
          <a:prstGeom prst="line">
            <a:avLst/>
          </a:prstGeom>
          <a:ln w="571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Procesmanagement </a:t>
            </a:r>
          </a:p>
          <a:p>
            <a:r>
              <a:rPr lang="nl-NL" sz="5400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in de praktijk</a:t>
            </a:r>
            <a:endParaRPr lang="nl-NL" sz="5400" dirty="0">
              <a:latin typeface="ScalaSans-Bold" panose="020B08030601010201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04256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dirty="0" smtClean="0"/>
              <a:t>Boekpresentatie</a:t>
            </a:r>
          </a:p>
          <a:p>
            <a:pPr algn="ctr"/>
            <a:endParaRPr lang="nl-NL" sz="2400" dirty="0" smtClean="0"/>
          </a:p>
          <a:p>
            <a:pPr algn="ctr"/>
            <a:r>
              <a:rPr lang="nl-NL" sz="2400" dirty="0" smtClean="0"/>
              <a:t>Hugo </a:t>
            </a:r>
            <a:r>
              <a:rPr lang="nl-NL" sz="2400" dirty="0" smtClean="0"/>
              <a:t>Hendriks</a:t>
            </a:r>
          </a:p>
        </p:txBody>
      </p:sp>
    </p:spTree>
    <p:extLst>
      <p:ext uri="{BB962C8B-B14F-4D97-AF65-F5344CB8AC3E}">
        <p14:creationId xmlns:p14="http://schemas.microsoft.com/office/powerpoint/2010/main" val="1421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7931224" cy="4493096"/>
          </a:xfrm>
          <a:prstGeom prst="rect">
            <a:avLst/>
          </a:prstGeom>
        </p:spPr>
        <p:txBody>
          <a:bodyPr/>
          <a:lstStyle/>
          <a:p>
            <a:r>
              <a:rPr lang="nl-NL" sz="1800" dirty="0" smtClean="0">
                <a:cs typeface="Arial" panose="020B0604020202020204" pitchFamily="34" charset="0"/>
              </a:rPr>
              <a:t>De auteur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Ontstaan </a:t>
            </a:r>
            <a:r>
              <a:rPr lang="nl-NL" sz="1800" dirty="0">
                <a:cs typeface="Arial" panose="020B0604020202020204" pitchFamily="34" charset="0"/>
              </a:rPr>
              <a:t>van </a:t>
            </a:r>
            <a:r>
              <a:rPr lang="nl-NL" sz="1800" dirty="0" smtClean="0">
                <a:cs typeface="Arial" panose="020B0604020202020204" pitchFamily="34" charset="0"/>
              </a:rPr>
              <a:t>het boek</a:t>
            </a:r>
            <a:endParaRPr lang="nl-NL" sz="1800" dirty="0">
              <a:cs typeface="Arial" panose="020B0604020202020204" pitchFamily="34" charset="0"/>
            </a:endParaRPr>
          </a:p>
          <a:p>
            <a:r>
              <a:rPr lang="nl-NL" sz="1800" dirty="0" smtClean="0">
                <a:cs typeface="Arial" panose="020B0604020202020204" pitchFamily="34" charset="0"/>
              </a:rPr>
              <a:t>Opbouw </a:t>
            </a:r>
            <a:r>
              <a:rPr lang="nl-NL" sz="1800" dirty="0">
                <a:cs typeface="Arial" panose="020B0604020202020204" pitchFamily="34" charset="0"/>
              </a:rPr>
              <a:t>van het </a:t>
            </a:r>
            <a:r>
              <a:rPr lang="nl-NL" sz="1800" dirty="0" smtClean="0">
                <a:cs typeface="Arial" panose="020B0604020202020204" pitchFamily="34" charset="0"/>
              </a:rPr>
              <a:t>boek</a:t>
            </a:r>
            <a:endParaRPr lang="nl-NL" sz="1800" dirty="0">
              <a:cs typeface="Arial" panose="020B0604020202020204" pitchFamily="34" charset="0"/>
            </a:endParaRPr>
          </a:p>
          <a:p>
            <a:r>
              <a:rPr lang="nl-NL" sz="1800" dirty="0" smtClean="0">
                <a:cs typeface="Arial" panose="020B0604020202020204" pitchFamily="34" charset="0"/>
              </a:rPr>
              <a:t>Aanvullend materiaal</a:t>
            </a:r>
            <a:endParaRPr lang="nl-NL" sz="1800" dirty="0">
              <a:cs typeface="Arial" panose="020B0604020202020204" pitchFamily="34" charset="0"/>
            </a:endParaRPr>
          </a:p>
          <a:p>
            <a:r>
              <a:rPr lang="nl-NL" sz="1800" dirty="0">
                <a:cs typeface="Arial" panose="020B0604020202020204" pitchFamily="34" charset="0"/>
              </a:rPr>
              <a:t>Mogelijkheden met het </a:t>
            </a:r>
            <a:r>
              <a:rPr lang="nl-NL" sz="1800" dirty="0" smtClean="0">
                <a:cs typeface="Arial" panose="020B0604020202020204" pitchFamily="34" charset="0"/>
              </a:rPr>
              <a:t>boek</a:t>
            </a:r>
            <a:endParaRPr lang="nl-NL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Inhoud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51" y="1196752"/>
            <a:ext cx="342624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7931224" cy="4493096"/>
          </a:xfrm>
          <a:prstGeom prst="rect">
            <a:avLst/>
          </a:prstGeom>
        </p:spPr>
        <p:txBody>
          <a:bodyPr/>
          <a:lstStyle/>
          <a:p>
            <a:r>
              <a:rPr lang="nl-NL" sz="1800" dirty="0" smtClean="0">
                <a:cs typeface="Arial" panose="020B0604020202020204" pitchFamily="34" charset="0"/>
              </a:rPr>
              <a:t>ir. Hugo Hendriks MBA</a:t>
            </a:r>
          </a:p>
          <a:p>
            <a:r>
              <a:rPr lang="nl-NL" sz="1800" dirty="0" err="1" smtClean="0">
                <a:cs typeface="Arial" panose="020B0604020202020204" pitchFamily="34" charset="0"/>
              </a:rPr>
              <a:t>Fontys</a:t>
            </a:r>
            <a:r>
              <a:rPr lang="nl-NL" sz="1800" dirty="0" smtClean="0">
                <a:cs typeface="Arial" panose="020B0604020202020204" pitchFamily="34" charset="0"/>
              </a:rPr>
              <a:t> Hogeschool, TU Eindhoven, </a:t>
            </a:r>
            <a:r>
              <a:rPr lang="nl-NL" sz="1800" dirty="0" err="1" smtClean="0">
                <a:cs typeface="Arial" panose="020B0604020202020204" pitchFamily="34" charset="0"/>
              </a:rPr>
              <a:t>Nyenrode</a:t>
            </a:r>
            <a:r>
              <a:rPr lang="nl-NL" sz="1800" dirty="0" smtClean="0">
                <a:cs typeface="Arial" panose="020B0604020202020204" pitchFamily="34" charset="0"/>
              </a:rPr>
              <a:t> Business Universiteit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Docent en ontwikkelaar lesmateriaal HBO en Master</a:t>
            </a:r>
            <a:endParaRPr lang="nl-NL" sz="1800" dirty="0">
              <a:cs typeface="Arial" panose="020B0604020202020204" pitchFamily="34" charset="0"/>
            </a:endParaRPr>
          </a:p>
          <a:p>
            <a:r>
              <a:rPr lang="nl-NL" sz="1800" dirty="0" smtClean="0">
                <a:cs typeface="Arial" panose="020B0604020202020204" pitchFamily="34" charset="0"/>
              </a:rPr>
              <a:t>Procesmanagement, kwaliteitsmanagement, logistiek – en facility management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Ervaren manager in </a:t>
            </a:r>
            <a:r>
              <a:rPr lang="nl-NL" sz="1800" dirty="0">
                <a:cs typeface="Arial" panose="020B0604020202020204" pitchFamily="34" charset="0"/>
              </a:rPr>
              <a:t>verschillende sectoren (industrie, zakelijke dienstverlening, gemeente, </a:t>
            </a:r>
            <a:r>
              <a:rPr lang="nl-NL" sz="1800" dirty="0" smtClean="0">
                <a:cs typeface="Arial" panose="020B0604020202020204" pitchFamily="34" charset="0"/>
              </a:rPr>
              <a:t>onderwijs </a:t>
            </a:r>
            <a:r>
              <a:rPr lang="nl-NL" sz="1800" dirty="0">
                <a:cs typeface="Arial" panose="020B0604020202020204" pitchFamily="34" charset="0"/>
              </a:rPr>
              <a:t>en zorg</a:t>
            </a:r>
            <a:r>
              <a:rPr lang="nl-NL" sz="1800" dirty="0" smtClean="0">
                <a:cs typeface="Arial" panose="020B0604020202020204" pitchFamily="34" charset="0"/>
              </a:rPr>
              <a:t>)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Sterke combinatie van theorie en praktijk</a:t>
            </a:r>
          </a:p>
        </p:txBody>
      </p:sp>
      <p:sp>
        <p:nvSpPr>
          <p:cNvPr id="4" name="Rechthoek 3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De auteur</a:t>
            </a:r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8280920" cy="4493096"/>
          </a:xfrm>
          <a:prstGeom prst="rect">
            <a:avLst/>
          </a:prstGeom>
        </p:spPr>
        <p:txBody>
          <a:bodyPr/>
          <a:lstStyle/>
          <a:p>
            <a:r>
              <a:rPr lang="nl-NL" sz="1800" dirty="0" smtClean="0">
                <a:cs typeface="Arial" panose="020B0604020202020204" pitchFamily="34" charset="0"/>
              </a:rPr>
              <a:t>Vanuit het motto: “Kennis vermenigvuldigen door kennis te delen”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Met medewerking van de meelezers:</a:t>
            </a:r>
          </a:p>
          <a:p>
            <a:pPr lvl="1"/>
            <a:r>
              <a:rPr lang="nl-NL" sz="1400" dirty="0">
                <a:cs typeface="Arial" panose="020B0604020202020204" pitchFamily="34" charset="0"/>
              </a:rPr>
              <a:t>Fred Cornelissen, docent Procesmanagement aan de Hogeschool van Arnhem en Nijmegen</a:t>
            </a:r>
            <a:r>
              <a:rPr lang="nl-NL" sz="1400" dirty="0" smtClean="0">
                <a:cs typeface="Arial" panose="020B0604020202020204" pitchFamily="34" charset="0"/>
              </a:rPr>
              <a:t>;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Bernard </a:t>
            </a:r>
            <a:r>
              <a:rPr lang="nl-NL" sz="1400" dirty="0">
                <a:cs typeface="Arial" panose="020B0604020202020204" pitchFamily="34" charset="0"/>
              </a:rPr>
              <a:t>Vroom, zelfstandig consultant en docent Procesmanagement aan de Hoge- school NCOI;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Willem </a:t>
            </a:r>
            <a:r>
              <a:rPr lang="nl-NL" sz="1400" dirty="0">
                <a:cs typeface="Arial" panose="020B0604020202020204" pitchFamily="34" charset="0"/>
              </a:rPr>
              <a:t>Werner, docent Procesmanagement aan de Hogeschool Rotterdam en de Hogeschool </a:t>
            </a:r>
            <a:r>
              <a:rPr lang="nl-NL" sz="1400" dirty="0" smtClean="0">
                <a:cs typeface="Arial" panose="020B0604020202020204" pitchFamily="34" charset="0"/>
              </a:rPr>
              <a:t>NCOI.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Met medewerking van Concept Uitgeefgroep: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Céline </a:t>
            </a:r>
            <a:r>
              <a:rPr lang="nl-NL" sz="1400" dirty="0" err="1" smtClean="0">
                <a:cs typeface="Arial" panose="020B0604020202020204" pitchFamily="34" charset="0"/>
              </a:rPr>
              <a:t>Elkhuizen</a:t>
            </a:r>
            <a:r>
              <a:rPr lang="nl-NL" sz="1400" dirty="0" smtClean="0">
                <a:cs typeface="Arial" panose="020B0604020202020204" pitchFamily="34" charset="0"/>
              </a:rPr>
              <a:t>, uitgever;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Clemens van </a:t>
            </a:r>
            <a:r>
              <a:rPr lang="nl-NL" sz="1400" dirty="0" err="1" smtClean="0">
                <a:cs typeface="Arial" panose="020B0604020202020204" pitchFamily="34" charset="0"/>
              </a:rPr>
              <a:t>Gessel</a:t>
            </a:r>
            <a:r>
              <a:rPr lang="nl-NL" sz="1400" dirty="0" smtClean="0">
                <a:cs typeface="Arial" panose="020B0604020202020204" pitchFamily="34" charset="0"/>
              </a:rPr>
              <a:t>, redacteur.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Met medewerking van diverse experts uit het veld: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Paul Boomkamp, lid RvB Catharina Ziekenhuis Eindhoven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Robert </a:t>
            </a:r>
            <a:r>
              <a:rPr lang="nl-NL" sz="1400" dirty="0">
                <a:cs typeface="Arial" panose="020B0604020202020204" pitchFamily="34" charset="0"/>
              </a:rPr>
              <a:t>van der Ven, </a:t>
            </a:r>
            <a:r>
              <a:rPr lang="nl-NL" sz="1400" dirty="0" err="1">
                <a:cs typeface="Arial" panose="020B0604020202020204" pitchFamily="34" charset="0"/>
              </a:rPr>
              <a:t>Quality</a:t>
            </a:r>
            <a:r>
              <a:rPr lang="nl-NL" sz="1400" dirty="0">
                <a:cs typeface="Arial" panose="020B0604020202020204" pitchFamily="34" charset="0"/>
              </a:rPr>
              <a:t> Manager, Laura Metaal </a:t>
            </a:r>
            <a:r>
              <a:rPr lang="nl-NL" sz="1400" dirty="0" err="1">
                <a:cs typeface="Arial" panose="020B0604020202020204" pitchFamily="34" charset="0"/>
              </a:rPr>
              <a:t>Eygelshoven</a:t>
            </a:r>
            <a:r>
              <a:rPr lang="nl-NL" sz="1400" dirty="0">
                <a:cs typeface="Arial" panose="020B0604020202020204" pitchFamily="34" charset="0"/>
              </a:rPr>
              <a:t> BV</a:t>
            </a:r>
            <a:r>
              <a:rPr lang="nl-NL" sz="1400" dirty="0" smtClean="0">
                <a:cs typeface="Arial" panose="020B0604020202020204" pitchFamily="34" charset="0"/>
              </a:rPr>
              <a:t>;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Hans </a:t>
            </a:r>
            <a:r>
              <a:rPr lang="nl-NL" sz="1400" dirty="0">
                <a:cs typeface="Arial" panose="020B0604020202020204" pitchFamily="34" charset="0"/>
              </a:rPr>
              <a:t>Vedder, directeur-bestuurder, Goed Wonen </a:t>
            </a:r>
            <a:r>
              <a:rPr lang="nl-NL" sz="1400" dirty="0" smtClean="0">
                <a:cs typeface="Arial" panose="020B0604020202020204" pitchFamily="34" charset="0"/>
              </a:rPr>
              <a:t>Gemert-Bakel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Kees </a:t>
            </a:r>
            <a:r>
              <a:rPr lang="nl-NL" sz="1400" dirty="0">
                <a:cs typeface="Arial" panose="020B0604020202020204" pitchFamily="34" charset="0"/>
              </a:rPr>
              <a:t>Verspaandonk, Managing Director, Thomas </a:t>
            </a:r>
            <a:r>
              <a:rPr lang="nl-NL" sz="1400" dirty="0" err="1">
                <a:cs typeface="Arial" panose="020B0604020202020204" pitchFamily="34" charset="0"/>
              </a:rPr>
              <a:t>Regout</a:t>
            </a:r>
            <a:r>
              <a:rPr lang="nl-NL" sz="1400" dirty="0">
                <a:cs typeface="Arial" panose="020B0604020202020204" pitchFamily="34" charset="0"/>
              </a:rPr>
              <a:t> International BV</a:t>
            </a:r>
            <a:r>
              <a:rPr lang="nl-NL" sz="1400" dirty="0" smtClean="0">
                <a:cs typeface="Arial" panose="020B0604020202020204" pitchFamily="34" charset="0"/>
              </a:rPr>
              <a:t>;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André </a:t>
            </a:r>
            <a:r>
              <a:rPr lang="nl-NL" sz="1400" dirty="0">
                <a:cs typeface="Arial" panose="020B0604020202020204" pitchFamily="34" charset="0"/>
              </a:rPr>
              <a:t>van </a:t>
            </a:r>
            <a:r>
              <a:rPr lang="nl-NL" sz="1400" dirty="0" err="1">
                <a:cs typeface="Arial" panose="020B0604020202020204" pitchFamily="34" charset="0"/>
              </a:rPr>
              <a:t>Reijen</a:t>
            </a:r>
            <a:r>
              <a:rPr lang="nl-NL" sz="1400" dirty="0">
                <a:cs typeface="Arial" panose="020B0604020202020204" pitchFamily="34" charset="0"/>
              </a:rPr>
              <a:t>, ondernemer, PLUS André en Joyce van </a:t>
            </a:r>
            <a:r>
              <a:rPr lang="nl-NL" sz="1400" dirty="0" err="1">
                <a:cs typeface="Arial" panose="020B0604020202020204" pitchFamily="34" charset="0"/>
              </a:rPr>
              <a:t>Reijen</a:t>
            </a:r>
            <a:r>
              <a:rPr lang="nl-NL" sz="1400" dirty="0" smtClean="0">
                <a:cs typeface="Arial" panose="020B0604020202020204" pitchFamily="34" charset="0"/>
              </a:rPr>
              <a:t>;</a:t>
            </a:r>
          </a:p>
          <a:p>
            <a:pPr lvl="1"/>
            <a:r>
              <a:rPr lang="nl-NL" sz="1400" dirty="0" err="1" smtClean="0">
                <a:cs typeface="Arial" panose="020B0604020202020204" pitchFamily="34" charset="0"/>
              </a:rPr>
              <a:t>Jim</a:t>
            </a:r>
            <a:r>
              <a:rPr lang="nl-NL" sz="1400" dirty="0" smtClean="0">
                <a:cs typeface="Arial" panose="020B0604020202020204" pitchFamily="34" charset="0"/>
              </a:rPr>
              <a:t> </a:t>
            </a:r>
            <a:r>
              <a:rPr lang="nl-NL" sz="1400" dirty="0" err="1">
                <a:cs typeface="Arial" panose="020B0604020202020204" pitchFamily="34" charset="0"/>
              </a:rPr>
              <a:t>Lippens</a:t>
            </a:r>
            <a:r>
              <a:rPr lang="nl-NL" sz="1400" dirty="0">
                <a:cs typeface="Arial" panose="020B0604020202020204" pitchFamily="34" charset="0"/>
              </a:rPr>
              <a:t>, </a:t>
            </a:r>
            <a:r>
              <a:rPr lang="nl-NL" sz="1400" dirty="0" err="1">
                <a:cs typeface="Arial" panose="020B0604020202020204" pitchFamily="34" charset="0"/>
              </a:rPr>
              <a:t>Continuous</a:t>
            </a:r>
            <a:r>
              <a:rPr lang="nl-NL" sz="1400" dirty="0">
                <a:cs typeface="Arial" panose="020B0604020202020204" pitchFamily="34" charset="0"/>
              </a:rPr>
              <a:t> </a:t>
            </a:r>
            <a:r>
              <a:rPr lang="nl-NL" sz="1400" dirty="0" err="1">
                <a:cs typeface="Arial" panose="020B0604020202020204" pitchFamily="34" charset="0"/>
              </a:rPr>
              <a:t>Improvement</a:t>
            </a:r>
            <a:r>
              <a:rPr lang="nl-NL" sz="1400" dirty="0">
                <a:cs typeface="Arial" panose="020B0604020202020204" pitchFamily="34" charset="0"/>
              </a:rPr>
              <a:t> Manager, </a:t>
            </a:r>
            <a:r>
              <a:rPr lang="nl-NL" sz="1400" dirty="0" smtClean="0">
                <a:cs typeface="Arial" panose="020B0604020202020204" pitchFamily="34" charset="0"/>
              </a:rPr>
              <a:t>Desso;</a:t>
            </a:r>
          </a:p>
          <a:p>
            <a:pPr lvl="1"/>
            <a:r>
              <a:rPr lang="nl-NL" sz="1400" dirty="0" err="1" smtClean="0">
                <a:cs typeface="Arial" panose="020B0604020202020204" pitchFamily="34" charset="0"/>
              </a:rPr>
              <a:t>Merijn</a:t>
            </a:r>
            <a:r>
              <a:rPr lang="nl-NL" sz="1400" dirty="0" smtClean="0">
                <a:cs typeface="Arial" panose="020B0604020202020204" pitchFamily="34" charset="0"/>
              </a:rPr>
              <a:t> </a:t>
            </a:r>
            <a:r>
              <a:rPr lang="nl-NL" sz="1400" dirty="0" err="1">
                <a:cs typeface="Arial" panose="020B0604020202020204" pitchFamily="34" charset="0"/>
              </a:rPr>
              <a:t>Klabbers</a:t>
            </a:r>
            <a:r>
              <a:rPr lang="nl-NL" sz="1400" dirty="0">
                <a:cs typeface="Arial" panose="020B0604020202020204" pitchFamily="34" charset="0"/>
              </a:rPr>
              <a:t>, productiemanager, </a:t>
            </a:r>
            <a:r>
              <a:rPr lang="nl-NL" sz="1400" dirty="0" err="1" smtClean="0">
                <a:cs typeface="Arial" panose="020B0604020202020204" pitchFamily="34" charset="0"/>
              </a:rPr>
              <a:t>CleanLeaseFortex</a:t>
            </a:r>
            <a:r>
              <a:rPr lang="nl-NL" sz="14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hthoek 3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Ontstaan van het boek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129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7931224" cy="4493096"/>
          </a:xfrm>
          <a:prstGeom prst="rect">
            <a:avLst/>
          </a:prstGeom>
        </p:spPr>
        <p:txBody>
          <a:bodyPr/>
          <a:lstStyle/>
          <a:p>
            <a:r>
              <a:rPr lang="nl-NL" sz="1800" dirty="0" smtClean="0">
                <a:cs typeface="Arial" panose="020B0604020202020204" pitchFamily="34" charset="0"/>
              </a:rPr>
              <a:t>Twee delen: Inleiding op procesmanagement en verdieping op analyseren en verbeteren.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Theorie- én praktijkgericht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Elk hoofdstuk heeft dezelfde opbouw: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Kernstof (samenvatting)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Theorie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Vragen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Extra verdieping (casus)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Antwoorden</a:t>
            </a:r>
          </a:p>
          <a:p>
            <a:pPr lvl="1"/>
            <a:r>
              <a:rPr lang="nl-NL" sz="1400" dirty="0" smtClean="0">
                <a:cs typeface="Arial" panose="020B0604020202020204" pitchFamily="34" charset="0"/>
              </a:rPr>
              <a:t>Literatuur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Aanvullende informatie is via de website van de uitgever verkrijgbaar!</a:t>
            </a:r>
          </a:p>
        </p:txBody>
      </p:sp>
      <p:sp>
        <p:nvSpPr>
          <p:cNvPr id="4" name="Rechthoek 3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Opbouw van het boek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8768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7931224" cy="4493096"/>
          </a:xfrm>
          <a:prstGeom prst="rect">
            <a:avLst/>
          </a:prstGeom>
        </p:spPr>
        <p:txBody>
          <a:bodyPr/>
          <a:lstStyle/>
          <a:p>
            <a:r>
              <a:rPr lang="nl-NL" sz="1800" dirty="0" smtClean="0">
                <a:cs typeface="Arial" panose="020B0604020202020204" pitchFamily="34" charset="0"/>
              </a:rPr>
              <a:t>Samenvattingen (</a:t>
            </a:r>
            <a:r>
              <a:rPr lang="nl-NL" sz="1800" dirty="0" err="1" smtClean="0">
                <a:cs typeface="Arial" panose="020B0604020202020204" pitchFamily="34" charset="0"/>
              </a:rPr>
              <a:t>mindmaps</a:t>
            </a:r>
            <a:r>
              <a:rPr lang="nl-NL" sz="1800" dirty="0" smtClean="0">
                <a:cs typeface="Arial" panose="020B0604020202020204" pitchFamily="34" charset="0"/>
              </a:rPr>
              <a:t>)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PowerPoint presentaties</a:t>
            </a:r>
          </a:p>
          <a:p>
            <a:r>
              <a:rPr lang="nl-NL" sz="1800" dirty="0" err="1" smtClean="0">
                <a:cs typeface="Arial" panose="020B0604020202020204" pitchFamily="34" charset="0"/>
              </a:rPr>
              <a:t>Lesondersteunend</a:t>
            </a:r>
            <a:r>
              <a:rPr lang="nl-NL" sz="1800" dirty="0" smtClean="0">
                <a:cs typeface="Arial" panose="020B0604020202020204" pitchFamily="34" charset="0"/>
              </a:rPr>
              <a:t> materiaal (</a:t>
            </a:r>
            <a:r>
              <a:rPr lang="nl-NL" sz="1800" dirty="0" smtClean="0">
                <a:cs typeface="Arial" panose="020B0604020202020204" pitchFamily="34" charset="0"/>
              </a:rPr>
              <a:t>filmpjes, cases)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Extra vragen en opdrachten</a:t>
            </a:r>
          </a:p>
          <a:p>
            <a:endParaRPr lang="nl-NL" sz="1800" dirty="0" smtClean="0"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Aanvullend materiaal</a:t>
            </a:r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49" y="2852936"/>
            <a:ext cx="834005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51" y="3147814"/>
            <a:ext cx="5006649" cy="298074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55576" y="1600201"/>
            <a:ext cx="7931224" cy="4493096"/>
          </a:xfrm>
          <a:prstGeom prst="rect">
            <a:avLst/>
          </a:prstGeom>
        </p:spPr>
        <p:txBody>
          <a:bodyPr/>
          <a:lstStyle/>
          <a:p>
            <a:r>
              <a:rPr lang="nl-NL" sz="1800" dirty="0" smtClean="0">
                <a:cs typeface="Arial" panose="020B0604020202020204" pitchFamily="34" charset="0"/>
              </a:rPr>
              <a:t>Lesprogramma Inleiding procesmanagement (deel I)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Lesprogramma Procesverbeteringen (deel II)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Lesprogramma Procesmanagement in de praktijk (deel I en deel II)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Naslagwerk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Hulpmiddel bij procesverbeteringen</a:t>
            </a:r>
          </a:p>
          <a:p>
            <a:endParaRPr lang="nl-NL" sz="1800" dirty="0" smtClean="0"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Mogelijkheden met het boek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770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339</Words>
  <Application>Microsoft Office PowerPoint</Application>
  <PresentationFormat>Diavoorstelling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ScalaSans-Bold</vt:lpstr>
      <vt:lpstr>CU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subtitel</dc:title>
  <dc:creator>Judith Rijpstra</dc:creator>
  <cp:lastModifiedBy>Hendriks Advies</cp:lastModifiedBy>
  <cp:revision>38</cp:revision>
  <dcterms:created xsi:type="dcterms:W3CDTF">2013-09-05T14:30:01Z</dcterms:created>
  <dcterms:modified xsi:type="dcterms:W3CDTF">2015-02-03T20:47:45Z</dcterms:modified>
</cp:coreProperties>
</file>